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Vacation" TargetMode="External"/><Relationship Id="rId2" Type="http://schemas.openxmlformats.org/officeDocument/2006/relationships/hyperlink" Target="https://en.wikipedia.org/wiki/Touris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New Century Schoolbook" pitchFamily="18" charset="0"/>
              </a:rPr>
              <a:t>Types of Tourism</a:t>
            </a:r>
            <a:endParaRPr lang="en-US" dirty="0">
              <a:latin typeface="New Century Schoolboo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Medical Tourism</a:t>
            </a:r>
          </a:p>
          <a:p>
            <a:pPr>
              <a:buNone/>
            </a:pPr>
            <a:r>
              <a:rPr lang="en-US" dirty="0" smtClean="0"/>
              <a:t>Medical tourism or health tourism is the travel of people to another country for the purpose of obtaining medical treatment in that </a:t>
            </a:r>
            <a:r>
              <a:rPr lang="en-US" dirty="0" smtClean="0"/>
              <a:t>country</a:t>
            </a:r>
          </a:p>
          <a:p>
            <a:pPr>
              <a:buNone/>
            </a:pPr>
            <a:r>
              <a:rPr lang="en-US" dirty="0" smtClean="0"/>
              <a:t>Some people travel to obtain medical surgeries or other treatments. Some people go abroad for dental tourism or fertility tourism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4196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4343400"/>
            <a:ext cx="30003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534400" cy="6172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 smtClean="0">
                <a:latin typeface="Century Gothic" pitchFamily="34" charset="0"/>
              </a:rPr>
              <a:t>Sports tourism</a:t>
            </a:r>
          </a:p>
          <a:p>
            <a:pPr algn="just">
              <a:buNone/>
            </a:pPr>
            <a:r>
              <a:rPr lang="en-US" sz="2800" dirty="0" smtClean="0">
                <a:latin typeface="Century Gothic" pitchFamily="34" charset="0"/>
              </a:rPr>
              <a:t>	Sport </a:t>
            </a:r>
            <a:r>
              <a:rPr lang="en-US" sz="2800" dirty="0" smtClean="0">
                <a:latin typeface="Century Gothic" pitchFamily="34" charset="0"/>
              </a:rPr>
              <a:t>Tourism refers to travel which involves either observing or participating in a sporting event staying apart from their usual environment. Sport tourism is a fast-growing sector of the global travel industry </a:t>
            </a:r>
            <a:endParaRPr lang="en-US" sz="2800" b="1" dirty="0">
              <a:latin typeface="Century Gothic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505200"/>
            <a:ext cx="25050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35052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342900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458200" cy="6019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Adventure Tourism</a:t>
            </a:r>
          </a:p>
          <a:p>
            <a:pPr>
              <a:buNone/>
            </a:pPr>
            <a:r>
              <a:rPr lang="en-US" sz="2800" b="1" dirty="0" smtClean="0">
                <a:latin typeface="Century Gothic" pitchFamily="34" charset="0"/>
              </a:rPr>
              <a:t>Adventure tourism</a:t>
            </a:r>
            <a:r>
              <a:rPr lang="en-US" sz="2800" dirty="0" smtClean="0">
                <a:latin typeface="Century Gothic" pitchFamily="34" charset="0"/>
              </a:rPr>
              <a:t> is a type of niche </a:t>
            </a:r>
            <a:r>
              <a:rPr lang="en-US" sz="2800" b="1" dirty="0" smtClean="0">
                <a:latin typeface="Century Gothic" pitchFamily="34" charset="0"/>
              </a:rPr>
              <a:t>tourism</a:t>
            </a:r>
            <a:r>
              <a:rPr lang="en-US" sz="2800" dirty="0" smtClean="0">
                <a:latin typeface="Century Gothic" pitchFamily="34" charset="0"/>
              </a:rPr>
              <a:t> involving exploration or travel to remote areas, where the traveler should expect the unexpected. </a:t>
            </a:r>
            <a:r>
              <a:rPr lang="en-US" sz="2800" b="1" dirty="0" smtClean="0">
                <a:latin typeface="Century Gothic" pitchFamily="34" charset="0"/>
              </a:rPr>
              <a:t>Adventure tourism</a:t>
            </a:r>
            <a:r>
              <a:rPr lang="en-US" sz="2800" dirty="0" smtClean="0">
                <a:latin typeface="Century Gothic" pitchFamily="34" charset="0"/>
              </a:rPr>
              <a:t> is rapidly growing in popularity as </a:t>
            </a:r>
            <a:r>
              <a:rPr lang="en-US" sz="2800" b="1" dirty="0" smtClean="0">
                <a:latin typeface="Century Gothic" pitchFamily="34" charset="0"/>
              </a:rPr>
              <a:t>tourists</a:t>
            </a:r>
            <a:r>
              <a:rPr lang="en-US" sz="2800" dirty="0" smtClean="0">
                <a:latin typeface="Century Gothic" pitchFamily="34" charset="0"/>
              </a:rPr>
              <a:t> seek unusual holidays, different from the typical </a:t>
            </a:r>
            <a:r>
              <a:rPr lang="en-US" sz="2800" dirty="0" smtClean="0">
                <a:latin typeface="Century Gothic" pitchFamily="34" charset="0"/>
              </a:rPr>
              <a:t>vacation</a:t>
            </a:r>
            <a:r>
              <a:rPr lang="en-US" sz="2800" dirty="0" smtClean="0">
                <a:latin typeface="Century Gothic" pitchFamily="34" charset="0"/>
              </a:rPr>
              <a:t>.</a:t>
            </a:r>
            <a:endParaRPr lang="en-US" b="1" dirty="0">
              <a:latin typeface="Century Gothic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267200"/>
            <a:ext cx="260032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3886200"/>
            <a:ext cx="33718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4800600"/>
            <a:ext cx="26289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6096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Leisure Tourism</a:t>
            </a:r>
          </a:p>
          <a:p>
            <a:r>
              <a:rPr lang="en-US" dirty="0" smtClean="0"/>
              <a:t>When people are not working, studying or</a:t>
            </a:r>
          </a:p>
          <a:p>
            <a:r>
              <a:rPr lang="en-US" dirty="0" smtClean="0"/>
              <a:t>sleeping they are free to make a choice</a:t>
            </a:r>
          </a:p>
          <a:p>
            <a:r>
              <a:rPr lang="en-US" dirty="0" smtClean="0"/>
              <a:t>about what they do with their spare or</a:t>
            </a:r>
          </a:p>
          <a:p>
            <a:r>
              <a:rPr lang="en-US" dirty="0" smtClean="0"/>
              <a:t>‘leisure’ time.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4572000"/>
            <a:ext cx="30480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572000"/>
            <a:ext cx="1905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419600"/>
            <a:ext cx="259080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Business Tourism</a:t>
            </a:r>
          </a:p>
          <a:p>
            <a:pPr algn="just">
              <a:buNone/>
            </a:pPr>
            <a:r>
              <a:rPr lang="en-US" sz="2800" b="1" dirty="0" smtClean="0">
                <a:latin typeface="Californian FB" pitchFamily="18" charset="0"/>
              </a:rPr>
              <a:t>	Business </a:t>
            </a:r>
            <a:r>
              <a:rPr lang="en-US" sz="2800" b="1" dirty="0" smtClean="0">
                <a:latin typeface="Californian FB" pitchFamily="18" charset="0"/>
              </a:rPr>
              <a:t>tourism</a:t>
            </a:r>
            <a:r>
              <a:rPr lang="en-US" sz="2800" dirty="0" smtClean="0">
                <a:latin typeface="Californian FB" pitchFamily="18" charset="0"/>
              </a:rPr>
              <a:t> or </a:t>
            </a:r>
            <a:r>
              <a:rPr lang="en-US" sz="2800" b="1" dirty="0" smtClean="0">
                <a:latin typeface="Californian FB" pitchFamily="18" charset="0"/>
              </a:rPr>
              <a:t>business</a:t>
            </a:r>
            <a:r>
              <a:rPr lang="en-US" sz="2800" dirty="0" smtClean="0">
                <a:latin typeface="Californian FB" pitchFamily="18" charset="0"/>
              </a:rPr>
              <a:t> travel is a more limited and focused subset of regular </a:t>
            </a:r>
            <a:r>
              <a:rPr lang="en-US" sz="2800" b="1" dirty="0" smtClean="0">
                <a:latin typeface="Californian FB" pitchFamily="18" charset="0"/>
              </a:rPr>
              <a:t>tourism</a:t>
            </a:r>
            <a:r>
              <a:rPr lang="en-US" sz="2800" dirty="0" smtClean="0">
                <a:latin typeface="Californian FB" pitchFamily="18" charset="0"/>
              </a:rPr>
              <a:t>. During </a:t>
            </a:r>
            <a:r>
              <a:rPr lang="en-US" sz="2800" b="1" dirty="0" smtClean="0">
                <a:latin typeface="Californian FB" pitchFamily="18" charset="0"/>
              </a:rPr>
              <a:t>business tourism</a:t>
            </a:r>
            <a:r>
              <a:rPr lang="en-US" sz="2800" dirty="0" smtClean="0">
                <a:latin typeface="Californian FB" pitchFamily="18" charset="0"/>
              </a:rPr>
              <a:t> (traveling), individuals are still working and being paid, but are doing so away from both their workplace and home.</a:t>
            </a:r>
            <a:endParaRPr lang="en-US" sz="2800" b="1" dirty="0">
              <a:latin typeface="Californian FB" pitchFamily="18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5814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3657600"/>
            <a:ext cx="25717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b="1" dirty="0" smtClean="0"/>
              <a:t>Cuisine Tourism</a:t>
            </a:r>
          </a:p>
          <a:p>
            <a:pPr>
              <a:buNone/>
            </a:pPr>
            <a:r>
              <a:rPr lang="en-US" b="1" dirty="0" smtClean="0"/>
              <a:t>	Culinary </a:t>
            </a:r>
            <a:r>
              <a:rPr lang="en-US" b="1" dirty="0" smtClean="0"/>
              <a:t>tourism</a:t>
            </a:r>
            <a:r>
              <a:rPr lang="en-US" dirty="0" smtClean="0"/>
              <a:t> or </a:t>
            </a:r>
            <a:r>
              <a:rPr lang="en-US" b="1" dirty="0" smtClean="0"/>
              <a:t>food tourism</a:t>
            </a:r>
            <a:r>
              <a:rPr lang="en-US" dirty="0" smtClean="0"/>
              <a:t> is the exploration of food as the purpose of tourism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667000"/>
            <a:ext cx="27813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2667000"/>
            <a:ext cx="27813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4800600"/>
            <a:ext cx="282892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Wild life Tourism</a:t>
            </a:r>
          </a:p>
          <a:p>
            <a:pPr algn="just">
              <a:buNone/>
            </a:pPr>
            <a:r>
              <a:rPr lang="en-US" b="1" dirty="0" smtClean="0"/>
              <a:t>	</a:t>
            </a:r>
            <a:r>
              <a:rPr lang="en-US" sz="2800" b="1" dirty="0" smtClean="0">
                <a:latin typeface="Californian FB" pitchFamily="18" charset="0"/>
              </a:rPr>
              <a:t>Wildlife </a:t>
            </a:r>
            <a:r>
              <a:rPr lang="en-US" sz="2800" b="1" dirty="0" smtClean="0">
                <a:latin typeface="Californian FB" pitchFamily="18" charset="0"/>
              </a:rPr>
              <a:t>tourism</a:t>
            </a:r>
            <a:r>
              <a:rPr lang="en-US" sz="2800" dirty="0" smtClean="0">
                <a:latin typeface="Californian FB" pitchFamily="18" charset="0"/>
              </a:rPr>
              <a:t> can be an eco and animal friendly </a:t>
            </a:r>
            <a:r>
              <a:rPr lang="en-US" sz="2800" b="1" dirty="0" smtClean="0">
                <a:latin typeface="Californian FB" pitchFamily="18" charset="0"/>
              </a:rPr>
              <a:t>tourism</a:t>
            </a:r>
            <a:r>
              <a:rPr lang="en-US" sz="2800" dirty="0" smtClean="0">
                <a:latin typeface="Californian FB" pitchFamily="18" charset="0"/>
              </a:rPr>
              <a:t>, usually showing animals in their natural habitat. </a:t>
            </a:r>
            <a:r>
              <a:rPr lang="en-US" sz="2800" b="1" dirty="0" smtClean="0">
                <a:latin typeface="Californian FB" pitchFamily="18" charset="0"/>
              </a:rPr>
              <a:t>Wildlife tourism</a:t>
            </a:r>
            <a:r>
              <a:rPr lang="en-US" sz="2800" dirty="0" smtClean="0">
                <a:latin typeface="Californian FB" pitchFamily="18" charset="0"/>
              </a:rPr>
              <a:t>, in its simplest sense, is watching wild animals in their natural habitat.</a:t>
            </a:r>
            <a:endParaRPr lang="en-US" sz="2800" dirty="0">
              <a:latin typeface="Californian FB" pitchFamily="18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86200"/>
            <a:ext cx="26670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3528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382000" cy="5592763"/>
          </a:xfrm>
        </p:spPr>
        <p:txBody>
          <a:bodyPr/>
          <a:lstStyle/>
          <a:p>
            <a:r>
              <a:rPr lang="en-US" dirty="0" err="1" smtClean="0"/>
              <a:t>Agri</a:t>
            </a:r>
            <a:r>
              <a:rPr lang="en-US" dirty="0" smtClean="0"/>
              <a:t> Tourism</a:t>
            </a:r>
          </a:p>
          <a:p>
            <a:r>
              <a:rPr lang="en-US" dirty="0" err="1" smtClean="0"/>
              <a:t>Agritourism</a:t>
            </a:r>
            <a:r>
              <a:rPr lang="en-US" dirty="0" smtClean="0"/>
              <a:t> or </a:t>
            </a:r>
            <a:r>
              <a:rPr lang="en-US" dirty="0" err="1" smtClean="0"/>
              <a:t>agrotourism</a:t>
            </a:r>
            <a:r>
              <a:rPr lang="en-US" dirty="0" smtClean="0"/>
              <a:t>, as it is defined most broadly, involves any agriculturally based operation or activity that brings visitors to a farm or ranch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2004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3528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5364163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latin typeface="Californian FB" pitchFamily="18" charset="0"/>
              </a:rPr>
              <a:t>Rural Tourism</a:t>
            </a:r>
          </a:p>
          <a:p>
            <a:pPr>
              <a:buNone/>
            </a:pPr>
            <a:r>
              <a:rPr lang="en-US" sz="2800" dirty="0" smtClean="0">
                <a:latin typeface="Californian FB" pitchFamily="18" charset="0"/>
              </a:rPr>
              <a:t>	Rural </a:t>
            </a:r>
            <a:r>
              <a:rPr lang="en-US" sz="2800" dirty="0" smtClean="0">
                <a:latin typeface="Californian FB" pitchFamily="18" charset="0"/>
              </a:rPr>
              <a:t>tourism focuses on actively participating in a rural lifestyle. It can be a variant of ecotourism. Many rural villages can facilitate tourism because many villagers are hospitable and eager to welcome visitors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0"/>
            <a:ext cx="27146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3886200"/>
            <a:ext cx="21050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81000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 I C 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135563"/>
          </a:xfrm>
        </p:spPr>
        <p:txBody>
          <a:bodyPr/>
          <a:lstStyle/>
          <a:p>
            <a:r>
              <a:rPr lang="en-US" dirty="0" smtClean="0"/>
              <a:t>Meetings, incentives, conferences, and exhibitions (</a:t>
            </a:r>
            <a:r>
              <a:rPr lang="en-US" b="1" dirty="0" smtClean="0"/>
              <a:t>MICE</a:t>
            </a:r>
            <a:r>
              <a:rPr lang="en-US" dirty="0" smtClean="0"/>
              <a:t>) is a type of </a:t>
            </a:r>
            <a:r>
              <a:rPr lang="en-US" b="1" dirty="0" smtClean="0"/>
              <a:t>tourism</a:t>
            </a:r>
            <a:r>
              <a:rPr lang="en-US" dirty="0" smtClean="0"/>
              <a:t> in which large groups, usually planned well in advance, are brought together for a particular purpose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429000"/>
            <a:ext cx="6858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New Century Schoolbook" pitchFamily="18" charset="0"/>
              </a:rPr>
              <a:t>Types of Tourism </a:t>
            </a:r>
            <a:endParaRPr lang="en-US" sz="3200" dirty="0">
              <a:latin typeface="New 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01980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New Century Schoolbook" pitchFamily="18" charset="0"/>
              </a:rPr>
              <a:t>Movement of Tourist: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  <a:latin typeface="New Century Schoolbook" pitchFamily="18" charset="0"/>
              </a:rPr>
              <a:t>Domestic Tourism</a:t>
            </a:r>
            <a:r>
              <a:rPr lang="en-US" sz="2400" dirty="0" smtClean="0">
                <a:latin typeface="New Century Schoolbook" pitchFamily="18" charset="0"/>
              </a:rPr>
              <a:t>:</a:t>
            </a:r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latin typeface="New Century Schoolbook" pitchFamily="18" charset="0"/>
              </a:rPr>
              <a:t>Domestic tourism</a:t>
            </a:r>
            <a:r>
              <a:rPr lang="en-US" sz="2400" dirty="0" smtClean="0">
                <a:latin typeface="New Century Schoolbook" pitchFamily="18" charset="0"/>
              </a:rPr>
              <a:t> is </a:t>
            </a:r>
            <a:r>
              <a:rPr lang="en-US" sz="2400" dirty="0" smtClean="0">
                <a:latin typeface="New Century Schoolbook" pitchFamily="18" charset="0"/>
                <a:hlinkClick r:id="rId2" tooltip="Tourism"/>
              </a:rPr>
              <a:t>tourism</a:t>
            </a:r>
            <a:r>
              <a:rPr lang="en-US" sz="2400" dirty="0" smtClean="0">
                <a:latin typeface="New Century Schoolbook" pitchFamily="18" charset="0"/>
              </a:rPr>
              <a:t> involving residents of one country traveling only within that country.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New Century Schoolbook" pitchFamily="18" charset="0"/>
              </a:rPr>
              <a:t>A </a:t>
            </a:r>
            <a:r>
              <a:rPr lang="en-US" sz="2400" b="1" dirty="0" smtClean="0">
                <a:latin typeface="New Century Schoolbook" pitchFamily="18" charset="0"/>
              </a:rPr>
              <a:t>domestic holiday</a:t>
            </a:r>
            <a:r>
              <a:rPr lang="en-US" sz="2400" dirty="0" smtClean="0">
                <a:latin typeface="New Century Schoolbook" pitchFamily="18" charset="0"/>
              </a:rPr>
              <a:t> is a holiday (</a:t>
            </a:r>
            <a:r>
              <a:rPr lang="en-US" sz="2400" dirty="0" smtClean="0">
                <a:latin typeface="New Century Schoolbook" pitchFamily="18" charset="0"/>
                <a:hlinkClick r:id="rId3" tooltip="Vacation"/>
              </a:rPr>
              <a:t>vacation</a:t>
            </a:r>
            <a:r>
              <a:rPr lang="en-US" sz="2400" dirty="0" smtClean="0">
                <a:latin typeface="New Century Schoolbook" pitchFamily="18" charset="0"/>
              </a:rPr>
              <a:t>) spent in the same country</a:t>
            </a:r>
          </a:p>
          <a:p>
            <a:pPr>
              <a:buNone/>
            </a:pPr>
            <a:endParaRPr lang="en-US" sz="2400" dirty="0" smtClean="0">
              <a:latin typeface="New Century Schoolbook" pitchFamily="18" charset="0"/>
            </a:endParaRPr>
          </a:p>
          <a:p>
            <a:pPr>
              <a:buNone/>
            </a:pPr>
            <a:endParaRPr lang="en-US" sz="2400" dirty="0" smtClean="0">
              <a:solidFill>
                <a:srgbClr val="00B050"/>
              </a:solidFill>
              <a:latin typeface="New Century Schoolbook" pitchFamily="18" charset="0"/>
            </a:endParaRPr>
          </a:p>
          <a:p>
            <a:pPr>
              <a:buNone/>
            </a:pPr>
            <a:endParaRPr lang="en-US" sz="2400" dirty="0" smtClean="0">
              <a:solidFill>
                <a:srgbClr val="00B050"/>
              </a:solidFill>
              <a:latin typeface="New Century Schoolbook" pitchFamily="18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2895600"/>
            <a:ext cx="50196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International Tourism</a:t>
            </a:r>
          </a:p>
          <a:p>
            <a:pPr algn="just">
              <a:buNone/>
            </a:pPr>
            <a:r>
              <a:rPr lang="en-US" sz="2800" b="1" dirty="0" smtClean="0">
                <a:latin typeface="Candara" pitchFamily="34" charset="0"/>
              </a:rPr>
              <a:t>International</a:t>
            </a:r>
            <a:r>
              <a:rPr lang="en-US" sz="2800" dirty="0" smtClean="0">
                <a:latin typeface="Candara" pitchFamily="34" charset="0"/>
              </a:rPr>
              <a:t> </a:t>
            </a:r>
            <a:r>
              <a:rPr lang="en-US" sz="2800" b="1" dirty="0" smtClean="0">
                <a:latin typeface="Candara" pitchFamily="34" charset="0"/>
              </a:rPr>
              <a:t>tourists</a:t>
            </a:r>
            <a:r>
              <a:rPr lang="en-US" sz="2800" dirty="0" smtClean="0">
                <a:latin typeface="Candara" pitchFamily="34" charset="0"/>
              </a:rPr>
              <a:t> </a:t>
            </a:r>
            <a:r>
              <a:rPr lang="en-US" sz="2800" dirty="0" smtClean="0">
                <a:latin typeface="Candara" pitchFamily="34" charset="0"/>
              </a:rPr>
              <a:t>are </a:t>
            </a:r>
            <a:r>
              <a:rPr lang="en-US" sz="2800" dirty="0" smtClean="0">
                <a:latin typeface="Candara" pitchFamily="34" charset="0"/>
              </a:rPr>
              <a:t>the number of </a:t>
            </a:r>
            <a:r>
              <a:rPr lang="en-US" sz="2800" b="1" dirty="0" smtClean="0">
                <a:latin typeface="Candara" pitchFamily="34" charset="0"/>
              </a:rPr>
              <a:t>tourists</a:t>
            </a:r>
            <a:r>
              <a:rPr lang="en-US" sz="2800" dirty="0" smtClean="0">
                <a:latin typeface="Candara" pitchFamily="34" charset="0"/>
              </a:rPr>
              <a:t> who travel to a country other than that in which they have their usual residence, but outside their usual environment, for a period not exceeding 12 months and whose main purpose in visiting is other than an activity remunerated from within</a:t>
            </a:r>
            <a:endParaRPr lang="en-US" sz="2800" dirty="0">
              <a:latin typeface="Candar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9624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40386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accent2"/>
                </a:solidFill>
                <a:latin typeface="Candara" pitchFamily="34" charset="0"/>
              </a:rPr>
              <a:t>Inbound Tourist  &amp; Outbound Tourist:</a:t>
            </a:r>
          </a:p>
          <a:p>
            <a:pPr algn="just">
              <a:buNone/>
            </a:pPr>
            <a:endParaRPr lang="en-US" sz="2400" b="1" dirty="0" smtClean="0">
              <a:latin typeface="Candara" pitchFamily="34" charset="0"/>
            </a:endParaRPr>
          </a:p>
          <a:p>
            <a:pPr algn="just">
              <a:buNone/>
            </a:pPr>
            <a:endParaRPr lang="en-US" sz="2400" b="1" dirty="0" smtClean="0">
              <a:latin typeface="Candara" pitchFamily="34" charset="0"/>
            </a:endParaRPr>
          </a:p>
          <a:p>
            <a:pPr algn="just">
              <a:buNone/>
            </a:pPr>
            <a:r>
              <a:rPr lang="en-US" sz="2400" b="1" dirty="0" smtClean="0">
                <a:latin typeface="Candara" pitchFamily="34" charset="0"/>
              </a:rPr>
              <a:t>Inbound </a:t>
            </a:r>
            <a:r>
              <a:rPr lang="en-US" sz="2400" b="1" dirty="0" smtClean="0">
                <a:latin typeface="Candara" pitchFamily="34" charset="0"/>
              </a:rPr>
              <a:t>tourism is when a non-resident or foreigner </a:t>
            </a:r>
            <a:r>
              <a:rPr lang="en-US" sz="2400" b="1" dirty="0" smtClean="0">
                <a:latin typeface="Candara" pitchFamily="34" charset="0"/>
              </a:rPr>
              <a:t>visits a given </a:t>
            </a:r>
            <a:r>
              <a:rPr lang="en-US" sz="2400" b="1" dirty="0" smtClean="0">
                <a:latin typeface="Candara" pitchFamily="34" charset="0"/>
              </a:rPr>
              <a:t>country, </a:t>
            </a:r>
            <a:endParaRPr lang="en-US" sz="2400" b="1" dirty="0" smtClean="0">
              <a:latin typeface="Candara" pitchFamily="34" charset="0"/>
            </a:endParaRPr>
          </a:p>
          <a:p>
            <a:pPr algn="just">
              <a:buNone/>
            </a:pPr>
            <a:r>
              <a:rPr lang="en-US" sz="2400" b="1" dirty="0" smtClean="0">
                <a:latin typeface="Candara" pitchFamily="34" charset="0"/>
              </a:rPr>
              <a:t>outbound </a:t>
            </a:r>
            <a:r>
              <a:rPr lang="en-US" sz="2400" b="1" dirty="0" smtClean="0">
                <a:latin typeface="Candara" pitchFamily="34" charset="0"/>
              </a:rPr>
              <a:t>tourism is when a </a:t>
            </a:r>
            <a:r>
              <a:rPr lang="en-US" sz="2400" b="1" dirty="0" smtClean="0">
                <a:latin typeface="Candara" pitchFamily="34" charset="0"/>
              </a:rPr>
              <a:t>resident of a given </a:t>
            </a:r>
            <a:r>
              <a:rPr lang="en-US" sz="2400" b="1" dirty="0" smtClean="0">
                <a:latin typeface="Candara" pitchFamily="34" charset="0"/>
              </a:rPr>
              <a:t>country leaves that country to visit another one</a:t>
            </a:r>
            <a:endParaRPr lang="en-US" sz="2400" dirty="0" smtClean="0">
              <a:latin typeface="Candara" pitchFamily="34" charset="0"/>
            </a:endParaRPr>
          </a:p>
          <a:p>
            <a:pPr algn="just">
              <a:buNone/>
            </a:pPr>
            <a:r>
              <a:rPr lang="en-US" sz="2400" dirty="0" smtClean="0">
                <a:latin typeface="Candara" pitchFamily="34" charset="0"/>
              </a:rPr>
              <a:t>Ex From </a:t>
            </a:r>
            <a:r>
              <a:rPr lang="en-US" sz="2400" dirty="0" smtClean="0">
                <a:latin typeface="Candara" pitchFamily="34" charset="0"/>
              </a:rPr>
              <a:t>an American perspective, if an American visits Germany, that is considered to be outbound tourism, but if a German visits the United States, that is considered to be inbound tourism.</a:t>
            </a:r>
            <a:endParaRPr lang="en-US" sz="2400" dirty="0" smtClean="0">
              <a:latin typeface="Candara" pitchFamily="34" charset="0"/>
            </a:endParaRPr>
          </a:p>
          <a:p>
            <a:pPr algn="just">
              <a:buNone/>
            </a:pPr>
            <a:r>
              <a:rPr lang="en-US" sz="2400" dirty="0" smtClean="0">
                <a:latin typeface="Candara" pitchFamily="34" charset="0"/>
              </a:rPr>
              <a:t>If a country has more inbound than outbound tourism, it has a travel trade surplus, and a country with a travel trade surplus can consider tourism to be a very lucrative export</a:t>
            </a:r>
            <a:endParaRPr lang="en-US" sz="2400" dirty="0" smtClean="0">
              <a:latin typeface="Candara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Image result for inbound touri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228600"/>
            <a:ext cx="27432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Activities undertaken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 smtClean="0">
                <a:latin typeface="Century Gothic" pitchFamily="34" charset="0"/>
              </a:rPr>
              <a:t>Social tourism</a:t>
            </a:r>
            <a:r>
              <a:rPr lang="en-US" sz="2800" dirty="0" smtClean="0">
                <a:latin typeface="Century Gothic" pitchFamily="34" charset="0"/>
              </a:rPr>
              <a:t> “refers to </a:t>
            </a:r>
            <a:r>
              <a:rPr lang="en-US" sz="2800" dirty="0" err="1" smtClean="0">
                <a:latin typeface="Century Gothic" pitchFamily="34" charset="0"/>
              </a:rPr>
              <a:t>programmes</a:t>
            </a:r>
            <a:r>
              <a:rPr lang="en-US" sz="2800" dirty="0" smtClean="0">
                <a:latin typeface="Century Gothic" pitchFamily="34" charset="0"/>
              </a:rPr>
              <a:t>, events, and activities that enable all population groups – and particularly youth, families, retirees, individuals with modest incomes, and individuals with restricted physical capacity – to enjoy </a:t>
            </a:r>
            <a:r>
              <a:rPr lang="en-US" sz="2800" b="1" dirty="0" smtClean="0">
                <a:latin typeface="Century Gothic" pitchFamily="34" charset="0"/>
              </a:rPr>
              <a:t>tourism</a:t>
            </a:r>
            <a:r>
              <a:rPr lang="en-US" sz="2800" dirty="0" smtClean="0">
                <a:latin typeface="Century Gothic" pitchFamily="34" charset="0"/>
              </a:rPr>
              <a:t>, while also attending to the quality of relations between visitors and host 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876800"/>
            <a:ext cx="27241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47244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7924800" cy="57150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Century Gothic" pitchFamily="34" charset="0"/>
              </a:rPr>
              <a:t>Cultural Tourism</a:t>
            </a:r>
          </a:p>
          <a:p>
            <a:pPr>
              <a:buNone/>
            </a:pPr>
            <a:r>
              <a:rPr lang="en-US" sz="2800" b="1" dirty="0" smtClean="0">
                <a:latin typeface="Century Gothic" pitchFamily="34" charset="0"/>
              </a:rPr>
              <a:t>	Cultural tourism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smtClean="0">
                <a:latin typeface="Century Gothic" pitchFamily="34" charset="0"/>
              </a:rPr>
              <a:t>is </a:t>
            </a:r>
            <a:r>
              <a:rPr lang="en-US" sz="2800" dirty="0" smtClean="0">
                <a:latin typeface="Century Gothic" pitchFamily="34" charset="0"/>
              </a:rPr>
              <a:t>concerned </a:t>
            </a:r>
            <a:r>
              <a:rPr lang="en-US" sz="2800" dirty="0" smtClean="0">
                <a:latin typeface="Century Gothic" pitchFamily="34" charset="0"/>
              </a:rPr>
              <a:t>with a country or region's </a:t>
            </a:r>
            <a:r>
              <a:rPr lang="en-US" sz="2800" b="1" dirty="0" smtClean="0">
                <a:latin typeface="Century Gothic" pitchFamily="34" charset="0"/>
              </a:rPr>
              <a:t>culture</a:t>
            </a:r>
            <a:r>
              <a:rPr lang="en-US" sz="2800" dirty="0" smtClean="0">
                <a:latin typeface="Century Gothic" pitchFamily="34" charset="0"/>
              </a:rPr>
              <a:t>, specifically the lifestyle of the people in those geographical areas, the history of those people, their art, architecture, religion(s), and other elements that helped shape their way of life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191000"/>
            <a:ext cx="25336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876800"/>
            <a:ext cx="26765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3886200"/>
            <a:ext cx="260032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3820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Religious Tourism</a:t>
            </a:r>
          </a:p>
          <a:p>
            <a:pPr>
              <a:buNone/>
            </a:pPr>
            <a:r>
              <a:rPr lang="en-US" sz="2800" b="1" dirty="0" smtClean="0">
                <a:latin typeface="Century Gothic" pitchFamily="34" charset="0"/>
              </a:rPr>
              <a:t>	Religious </a:t>
            </a:r>
            <a:r>
              <a:rPr lang="en-US" sz="2800" b="1" dirty="0" smtClean="0">
                <a:latin typeface="Century Gothic" pitchFamily="34" charset="0"/>
              </a:rPr>
              <a:t>tourism</a:t>
            </a:r>
            <a:r>
              <a:rPr lang="en-US" sz="2800" dirty="0" smtClean="0">
                <a:latin typeface="Century Gothic" pitchFamily="34" charset="0"/>
              </a:rPr>
              <a:t>, also commonly referred to as faith tourism, is a type of tourism, where people travel individually or in groups for pilgrimage, missionary, or leisure (fellowship) purposes.</a:t>
            </a:r>
            <a:endParaRPr lang="en-US" sz="2800" dirty="0">
              <a:latin typeface="Century Gothic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0"/>
            <a:ext cx="2609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886200"/>
            <a:ext cx="28479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3733800"/>
            <a:ext cx="25431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Family Tourism</a:t>
            </a:r>
          </a:p>
          <a:p>
            <a:pPr algn="just"/>
            <a:r>
              <a:rPr lang="en-US" dirty="0" smtClean="0">
                <a:latin typeface="Century Gothic" pitchFamily="34" charset="0"/>
              </a:rPr>
              <a:t>Family tourism is a type of tourism where accommodation, meals, recreational activity and prices are specially adapted to suit the needs and comfort of families with children</a:t>
            </a:r>
            <a:endParaRPr lang="en-US" dirty="0">
              <a:latin typeface="Century Gothic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19100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419600"/>
            <a:ext cx="26765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114800"/>
            <a:ext cx="231457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Nature Tourism</a:t>
            </a:r>
          </a:p>
          <a:p>
            <a:pPr>
              <a:buNone/>
            </a:pPr>
            <a:r>
              <a:rPr lang="en-US" b="1" dirty="0" smtClean="0"/>
              <a:t>	Nature </a:t>
            </a:r>
            <a:r>
              <a:rPr lang="en-US" b="1" dirty="0" smtClean="0"/>
              <a:t>tourism</a:t>
            </a:r>
            <a:r>
              <a:rPr lang="en-US" dirty="0" smtClean="0"/>
              <a:t> is the travel through and enjoyment of the </a:t>
            </a:r>
            <a:r>
              <a:rPr lang="en-US" b="1" dirty="0" smtClean="0"/>
              <a:t>natural</a:t>
            </a:r>
            <a:r>
              <a:rPr lang="en-US" dirty="0" smtClean="0"/>
              <a:t> </a:t>
            </a:r>
            <a:r>
              <a:rPr lang="en-US" dirty="0" smtClean="0"/>
              <a:t>world, </a:t>
            </a:r>
            <a:r>
              <a:rPr lang="en-US" dirty="0" smtClean="0"/>
              <a:t>carried out in a manner that promotes the protection of </a:t>
            </a:r>
            <a:r>
              <a:rPr lang="en-US" b="1" dirty="0" smtClean="0"/>
              <a:t>natural</a:t>
            </a:r>
            <a:r>
              <a:rPr lang="en-US" dirty="0" smtClean="0"/>
              <a:t> and human communities and consideration for those who will inherit our world.</a:t>
            </a: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86200"/>
            <a:ext cx="25336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3962400"/>
            <a:ext cx="25336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4038600"/>
            <a:ext cx="26193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494</Words>
  <Application>Microsoft Office PowerPoint</Application>
  <PresentationFormat>On-screen Show (4:3)</PresentationFormat>
  <Paragraphs>51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Types of Tourism</vt:lpstr>
      <vt:lpstr>Types of Tourism </vt:lpstr>
      <vt:lpstr>Slide 3</vt:lpstr>
      <vt:lpstr>Slide 4</vt:lpstr>
      <vt:lpstr>Activities undertaken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M I C 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Tourism</dc:title>
  <dc:creator/>
  <cp:lastModifiedBy>sjc</cp:lastModifiedBy>
  <cp:revision>21</cp:revision>
  <dcterms:created xsi:type="dcterms:W3CDTF">2006-08-16T00:00:00Z</dcterms:created>
  <dcterms:modified xsi:type="dcterms:W3CDTF">2015-07-26T12:36:42Z</dcterms:modified>
</cp:coreProperties>
</file>